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38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45.xml" ContentType="application/vnd.openxmlformats-officedocument.presentationml.slide+xml"/>
  <Override PartName="/ppt/slideLayouts/slideLayout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44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ppt/slides/slide39.xml" ContentType="application/vnd.openxmlformats-officedocument.presentationml.slide+xml"/>
  <Override PartName="/ppt/slideLayouts/slideLayout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23.xml" ContentType="application/vnd.openxmlformats-officedocument.presentationml.slideLayout+xml"/>
  <Override PartName="/ppt/presentation.xml" ContentType="application/vnd.openxmlformats-officedocument.presentationml.presentation.main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notesMasterIdLst>
    <p:notesMasterId r:id="rId5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 /><Relationship Id="rId54" Type="http://schemas.openxmlformats.org/officeDocument/2006/relationships/tableStyles" Target="tableStyles.xml" /><Relationship Id="rId5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docs.docker.com/engine/reference/builder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0647436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946519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505855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98834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2773141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966593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3392066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706472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9088234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007239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05337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402948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0774836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392996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7271347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953168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6099837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148002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5147596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645109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714379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933465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0709428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846621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1480622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261611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1664691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901901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4744753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544768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8495355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921802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211758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29400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2506363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498046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771937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217198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3821058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173635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4089441" name="Google Shape;149;g16435c0eac5_0_7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027864" name="Google Shape;150;g16435c0eac5_0_7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Стартуем!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u="sng">
                <a:solidFill>
                  <a:schemeClr val="hlink"/>
                </a:solidFill>
                <a:hlinkClick r:id="rId3" tooltip="https://docs.docker.com/engine/reference/builder/"/>
              </a:rPr>
              <a:t>https://docs.docker.com/engine/reference/builder/</a:t>
            </a:r>
            <a:r>
              <a:rPr lang="en"/>
              <a:t> 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07.10.2024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Контейнеры и Docker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135146837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4" y="3241972"/>
            <a:ext cx="6408165" cy="4521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46899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B9AFAB0-4003-29F3-E7BE-63918D37F1D8}" type="slidenum">
              <a:rPr lang="ru-RU"/>
              <a:t/>
            </a:fld>
            <a:endParaRPr lang="ru-RU"/>
          </a:p>
        </p:txBody>
      </p:sp>
      <p:sp>
        <p:nvSpPr>
          <p:cNvPr id="515964637" name="Текст 17"/>
          <p:cNvSpPr txBox="1"/>
          <p:nvPr/>
        </p:nvSpPr>
        <p:spPr bwMode="auto">
          <a:xfrm>
            <a:off x="719136" y="562635"/>
            <a:ext cx="159114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Два (три) кита контейниризации</a:t>
            </a:r>
            <a:endParaRPr/>
          </a:p>
        </p:txBody>
      </p:sp>
      <p:sp>
        <p:nvSpPr>
          <p:cNvPr id="354138881" name="Уровень текста 1…"/>
          <p:cNvSpPr txBox="1"/>
          <p:nvPr/>
        </p:nvSpPr>
        <p:spPr bwMode="auto">
          <a:xfrm flipH="0" flipV="0">
            <a:off x="719136" y="2182003"/>
            <a:ext cx="16504705" cy="5956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Пространства имён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namespaces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1014360" lvl="1" indent="-614310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позволяют задать область видимости для контейнера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Группы контроля ресурсов ядра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cgroups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1014360" lvl="1" indent="-614310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позволяют настроить привилегии и лимиты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Виртуальные сети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virtual networks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позволяют построить взаимодействие между контейнерами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71004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Docker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757151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59E9957-B5D3-03CB-CD96-24EFAA32AEE3}" type="slidenum">
              <a:rPr lang="ru-RU"/>
              <a:t/>
            </a:fld>
            <a:endParaRPr lang="ru-RU"/>
          </a:p>
        </p:txBody>
      </p:sp>
      <p:sp>
        <p:nvSpPr>
          <p:cNvPr id="1323147376" name="Текст 17"/>
          <p:cNvSpPr txBox="1"/>
          <p:nvPr/>
        </p:nvSpPr>
        <p:spPr bwMode="auto">
          <a:xfrm>
            <a:off x="719136" y="562635"/>
            <a:ext cx="1592545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Вырезка из Wikipedia</a:t>
            </a:r>
            <a:endParaRPr/>
          </a:p>
        </p:txBody>
      </p:sp>
      <p:sp>
        <p:nvSpPr>
          <p:cNvPr id="1176743575" name="Уровень текста 1…"/>
          <p:cNvSpPr txBox="1"/>
          <p:nvPr/>
        </p:nvSpPr>
        <p:spPr bwMode="auto">
          <a:xfrm flipH="0" flipV="0">
            <a:off x="719136" y="2182003"/>
            <a:ext cx="16507945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53969601" name="Уровень текста 1…"/>
          <p:cNvSpPr txBox="1"/>
          <p:nvPr/>
        </p:nvSpPr>
        <p:spPr bwMode="auto">
          <a:xfrm flipH="0" flipV="0">
            <a:off x="719136" y="2182003"/>
            <a:ext cx="16041053" cy="5788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программное обеспечение для автоматизации развёртывания и управления приложениями в средах с поддержкой контейнеризации, контейнеризатор приложений.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Разрабатывается и поддерживается одноимённой компанией-стартапом, распространяется в двух редакциях — общественной (Community Edition) по лицензии Apache 2.0 и для организаций (Enterprise Edition) по проприетарной.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Написан на языке Go.</a:t>
            </a:r>
            <a:endParaRPr sz="3600"/>
          </a:p>
        </p:txBody>
      </p:sp>
      <p:pic>
        <p:nvPicPr>
          <p:cNvPr id="4244288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957034" y="8272638"/>
            <a:ext cx="7315200" cy="1847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88544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E11FFCB-12F6-4853-E9B0-FD5AD29BD087}" type="slidenum">
              <a:rPr lang="ru-RU"/>
              <a:t/>
            </a:fld>
            <a:endParaRPr lang="ru-RU"/>
          </a:p>
        </p:txBody>
      </p:sp>
      <p:sp>
        <p:nvSpPr>
          <p:cNvPr id="142447170" name="Текст 17"/>
          <p:cNvSpPr txBox="1"/>
          <p:nvPr/>
        </p:nvSpPr>
        <p:spPr bwMode="auto">
          <a:xfrm>
            <a:off x="719136" y="562635"/>
            <a:ext cx="159304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История Docker</a:t>
            </a:r>
            <a:endParaRPr/>
          </a:p>
        </p:txBody>
      </p:sp>
      <p:sp>
        <p:nvSpPr>
          <p:cNvPr id="1200965397" name="Уровень текста 1…"/>
          <p:cNvSpPr txBox="1"/>
          <p:nvPr/>
        </p:nvSpPr>
        <p:spPr bwMode="auto">
          <a:xfrm flipH="0" flipV="0">
            <a:off x="719136" y="2182003"/>
            <a:ext cx="16507945" cy="863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2050914426" name="Уровень текста 1…"/>
          <p:cNvSpPr txBox="1"/>
          <p:nvPr/>
        </p:nvSpPr>
        <p:spPr bwMode="auto">
          <a:xfrm flipH="0" flipV="0">
            <a:off x="719136" y="2182003"/>
            <a:ext cx="17622938" cy="7045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2008 году проект начат как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разработка компании dotCloud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с целью построения публичной PaaS-платформы с поддержкой различных языков программирования.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2013 году код опубликован под Apache 2.0,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компания dotCloud переименована в Docker</a:t>
            </a:r>
            <a:r>
              <a:rPr sz="3600"/>
              <a:t>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октябре 2013 года выпущен релиз Havana тиражируемой IaaS-платформы OpenStack, в котором реализована поддержка Docker. С ноября 2013 года частичная поддержка Docker включена в дистрибутив Red Hat Enterprise Linux. В декабре 2013 года объявлено о поддержке Docker-контейнеров в среде Google Compute Engine.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 2016 года Docker начал поддерживаться Windows нативно, а через пару лет и под WSL.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 2021 года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Desktop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перестал быть бесплатным для использования.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40387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A970116-4BAC-B491-CA6B-B721B7243437}" type="slidenum">
              <a:rPr lang="ru-RU"/>
              <a:t/>
            </a:fld>
            <a:endParaRPr lang="ru-RU"/>
          </a:p>
        </p:txBody>
      </p:sp>
      <p:sp>
        <p:nvSpPr>
          <p:cNvPr id="532088861" name="Текст 17"/>
          <p:cNvSpPr txBox="1"/>
          <p:nvPr/>
        </p:nvSpPr>
        <p:spPr bwMode="auto">
          <a:xfrm>
            <a:off x="719136" y="562635"/>
            <a:ext cx="159160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Глоссарий</a:t>
            </a:r>
            <a:endParaRPr/>
          </a:p>
        </p:txBody>
      </p:sp>
      <p:sp>
        <p:nvSpPr>
          <p:cNvPr id="1256137307" name="Уровень текста 1…"/>
          <p:cNvSpPr txBox="1"/>
          <p:nvPr/>
        </p:nvSpPr>
        <p:spPr bwMode="auto">
          <a:xfrm flipH="0" flipV="0">
            <a:off x="719136" y="2182003"/>
            <a:ext cx="16507945" cy="863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2695921" name="Уровень текста 1…"/>
          <p:cNvSpPr txBox="1"/>
          <p:nvPr/>
        </p:nvSpPr>
        <p:spPr bwMode="auto">
          <a:xfrm flipH="0" flipV="0">
            <a:off x="719136" y="2182003"/>
            <a:ext cx="14436995" cy="72069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образ (image)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некоторый read-only шаблон для создания докер-контейнера (часто одни образы базируются на других)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контейнер (container)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исполняемый инстанс образа; контейнер можно подключать к сети и монтировать к нему директории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daemon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слушает запросы к docker api и отвечает за управление ресурсами докера (образами, контейнерами, сетями и томами)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cli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командная оболочка для отправления инструкций демону docker (основные из них это пул, сборка и запуск образа)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registry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хранилка для images (локальная или удаленная)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9605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238E816-FF08-6609-6BF8-A4990AFBA02A}" type="slidenum">
              <a:rPr lang="ru-RU"/>
              <a:t/>
            </a:fld>
            <a:endParaRPr lang="ru-RU"/>
          </a:p>
        </p:txBody>
      </p:sp>
      <p:sp>
        <p:nvSpPr>
          <p:cNvPr id="1868718672" name="Текст 17"/>
          <p:cNvSpPr txBox="1"/>
          <p:nvPr/>
        </p:nvSpPr>
        <p:spPr bwMode="auto">
          <a:xfrm>
            <a:off x="719136" y="562635"/>
            <a:ext cx="1592833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Концептуальная схема работы Docker</a:t>
            </a:r>
            <a:endParaRPr/>
          </a:p>
        </p:txBody>
      </p:sp>
      <p:sp>
        <p:nvSpPr>
          <p:cNvPr id="223280917" name="Уровень текста 1…"/>
          <p:cNvSpPr txBox="1"/>
          <p:nvPr/>
        </p:nvSpPr>
        <p:spPr bwMode="auto">
          <a:xfrm flipH="0" flipV="0">
            <a:off x="719136" y="2182003"/>
            <a:ext cx="16505785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39169025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959816" y="1952698"/>
            <a:ext cx="15865135" cy="8295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158022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B9B7D2D-6AE6-BBD2-938E-3AB6C3110AC6}" type="slidenum">
              <a:rPr lang="ru-RU"/>
              <a:t/>
            </a:fld>
            <a:endParaRPr lang="ru-RU"/>
          </a:p>
        </p:txBody>
      </p:sp>
      <p:sp>
        <p:nvSpPr>
          <p:cNvPr id="553923738" name="Текст 17"/>
          <p:cNvSpPr txBox="1"/>
          <p:nvPr/>
        </p:nvSpPr>
        <p:spPr bwMode="auto">
          <a:xfrm>
            <a:off x="719136" y="562635"/>
            <a:ext cx="1592833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Концептуальная схема работы Docker</a:t>
            </a:r>
            <a:endParaRPr/>
          </a:p>
        </p:txBody>
      </p:sp>
      <p:sp>
        <p:nvSpPr>
          <p:cNvPr id="1988133713" name="Уровень текста 1…"/>
          <p:cNvSpPr txBox="1"/>
          <p:nvPr/>
        </p:nvSpPr>
        <p:spPr bwMode="auto">
          <a:xfrm flipH="0" flipV="0">
            <a:off x="719136" y="2182003"/>
            <a:ext cx="16505785" cy="863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76930899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534583" y="2434166"/>
            <a:ext cx="16418775" cy="7496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904393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822460" y="3531182"/>
            <a:ext cx="9889133" cy="6099650"/>
          </a:xfrm>
          <a:prstGeom prst="rect">
            <a:avLst/>
          </a:prstGeom>
        </p:spPr>
      </p:pic>
      <p:sp>
        <p:nvSpPr>
          <p:cNvPr id="94824454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F5466EA-4CFD-73CD-D714-D1DB07B303AB}" type="slidenum">
              <a:rPr lang="ru-RU"/>
              <a:t/>
            </a:fld>
            <a:endParaRPr lang="ru-RU"/>
          </a:p>
        </p:txBody>
      </p:sp>
      <p:sp>
        <p:nvSpPr>
          <p:cNvPr id="682414446" name="Текст 17"/>
          <p:cNvSpPr txBox="1"/>
          <p:nvPr/>
        </p:nvSpPr>
        <p:spPr bwMode="auto">
          <a:xfrm>
            <a:off x="719136" y="562635"/>
            <a:ext cx="1593265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Принцип построения слоев</a:t>
            </a:r>
            <a:endParaRPr/>
          </a:p>
        </p:txBody>
      </p:sp>
      <p:sp>
        <p:nvSpPr>
          <p:cNvPr id="1551337133" name="Уровень текста 1…"/>
          <p:cNvSpPr txBox="1"/>
          <p:nvPr/>
        </p:nvSpPr>
        <p:spPr bwMode="auto">
          <a:xfrm flipH="0" flipV="0">
            <a:off x="719136" y="2182003"/>
            <a:ext cx="16505065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6650308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0416" y="2504721"/>
            <a:ext cx="9953276" cy="6914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16538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B19C83D-D9FF-FC5E-FE77-634A9B084DA9}" type="slidenum">
              <a:rPr lang="ru-RU"/>
              <a:t/>
            </a:fld>
            <a:endParaRPr lang="ru-RU"/>
          </a:p>
        </p:txBody>
      </p:sp>
      <p:sp>
        <p:nvSpPr>
          <p:cNvPr id="1638985896" name="Текст 17"/>
          <p:cNvSpPr txBox="1"/>
          <p:nvPr/>
        </p:nvSpPr>
        <p:spPr bwMode="auto">
          <a:xfrm>
            <a:off x="719136" y="562635"/>
            <a:ext cx="159459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Другие средства контейнеризации</a:t>
            </a:r>
            <a:endParaRPr/>
          </a:p>
        </p:txBody>
      </p:sp>
      <p:sp>
        <p:nvSpPr>
          <p:cNvPr id="389436322" name="Уровень текста 1…"/>
          <p:cNvSpPr txBox="1"/>
          <p:nvPr/>
        </p:nvSpPr>
        <p:spPr bwMode="auto">
          <a:xfrm flipH="0" flipV="0">
            <a:off x="719136" y="2182003"/>
            <a:ext cx="16505065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29663229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371774" y="5767916"/>
            <a:ext cx="7953255" cy="5156905"/>
          </a:xfrm>
          <a:prstGeom prst="rect">
            <a:avLst/>
          </a:prstGeom>
        </p:spPr>
      </p:pic>
      <p:pic>
        <p:nvPicPr>
          <p:cNvPr id="1954947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248194" y="6189908"/>
            <a:ext cx="7445416" cy="4556150"/>
          </a:xfrm>
          <a:prstGeom prst="rect">
            <a:avLst/>
          </a:prstGeom>
        </p:spPr>
      </p:pic>
      <p:sp>
        <p:nvSpPr>
          <p:cNvPr id="966463269" name="Уровень текста 1…"/>
          <p:cNvSpPr txBox="1"/>
          <p:nvPr/>
        </p:nvSpPr>
        <p:spPr bwMode="auto">
          <a:xfrm flipH="0" flipV="0">
            <a:off x="719136" y="2182003"/>
            <a:ext cx="17271819" cy="306735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LXC (Linux Containers)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Hyper-V Containers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Podman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7324638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4463888" y="562635"/>
            <a:ext cx="2030277" cy="1855253"/>
          </a:xfrm>
          <a:prstGeom prst="rect">
            <a:avLst/>
          </a:prstGeom>
        </p:spPr>
      </p:pic>
      <p:pic>
        <p:nvPicPr>
          <p:cNvPr id="160974684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6886678" y="1771805"/>
            <a:ext cx="3088610" cy="3088610"/>
          </a:xfrm>
          <a:prstGeom prst="rect">
            <a:avLst/>
          </a:prstGeom>
        </p:spPr>
      </p:pic>
      <p:pic>
        <p:nvPicPr>
          <p:cNvPr id="208667547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4216944" y="3316110"/>
            <a:ext cx="2224305" cy="2155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3669036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Создание Docker</a:t>
            </a:r>
            <a:r>
              <a:rPr sz="7200" b="1"/>
              <a:t>file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823654" name="Уровень текста 1…"/>
          <p:cNvSpPr txBox="1"/>
          <p:nvPr/>
        </p:nvSpPr>
        <p:spPr bwMode="auto">
          <a:xfrm>
            <a:off x="719136" y="2182005"/>
            <a:ext cx="14159234" cy="914321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Исторический экскурс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7" lvl="1" indent="-584637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Концепция контейнеров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7" lvl="1" indent="-584637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984687" lvl="2" indent="-584637"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образы, слои, контейнеры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984687" lvl="2" indent="-584637"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принципы работы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984687" lvl="2" indent="-584637"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создание Dockerfile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984687" lvl="2" indent="-584637"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создание docker-compose.yml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984687" lvl="2" indent="-584637"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essential команды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для разработки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7" lvl="1" indent="-584637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7" lvl="1" indent="-584637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9172215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F0639E5B-7F3F-4D47-E442-4955125ADF92}" type="slidenum">
              <a:rPr lang="ru-RU"/>
              <a:t/>
            </a:fld>
            <a:endParaRPr lang="ru-RU"/>
          </a:p>
        </p:txBody>
      </p:sp>
      <p:sp>
        <p:nvSpPr>
          <p:cNvPr id="2006501354" name="Текст 17"/>
          <p:cNvSpPr txBox="1"/>
          <p:nvPr/>
        </p:nvSpPr>
        <p:spPr bwMode="auto">
          <a:xfrm>
            <a:off x="719136" y="562635"/>
            <a:ext cx="1574293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724918248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8990196" name="Google Shape;152;p26"/>
          <p:cNvSpPr txBox="1"/>
          <p:nvPr>
            <p:ph type="title"/>
          </p:nvPr>
        </p:nvSpPr>
        <p:spPr bwMode="auto">
          <a:xfrm>
            <a:off x="674916" y="965594"/>
            <a:ext cx="18449465" cy="1242617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Dockerfile</a:t>
            </a:r>
            <a:endParaRPr/>
          </a:p>
        </p:txBody>
      </p:sp>
      <p:sp>
        <p:nvSpPr>
          <p:cNvPr id="248119147" name="Google Shape;153;p26"/>
          <p:cNvSpPr txBox="1"/>
          <p:nvPr>
            <p:ph type="body" idx="1"/>
          </p:nvPr>
        </p:nvSpPr>
        <p:spPr bwMode="auto">
          <a:xfrm>
            <a:off x="674916" y="2500585"/>
            <a:ext cx="9224732" cy="7412744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FROM golang:alpine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RUN mkdir /app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ADD . /app/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WORKDIR /app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RUN go build -o main .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CMD ["/app/main"]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/>
          </a:p>
        </p:txBody>
      </p:sp>
      <p:sp>
        <p:nvSpPr>
          <p:cNvPr id="1522629255" name="Google Shape;154;p26"/>
          <p:cNvSpPr txBox="1"/>
          <p:nvPr>
            <p:ph type="body" idx="1"/>
          </p:nvPr>
        </p:nvSpPr>
        <p:spPr bwMode="auto">
          <a:xfrm>
            <a:off x="9536803" y="2500585"/>
            <a:ext cx="5377898" cy="7412744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(golang:alpine)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/bin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/boot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/dev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/etc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...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>
              <a:solidFill>
                <a:srgbClr val="D9D9D9"/>
              </a:solidFill>
            </a:endParaRPr>
          </a:p>
        </p:txBody>
      </p:sp>
      <p:sp>
        <p:nvSpPr>
          <p:cNvPr id="1492772737" name="Google Shape;155;p26"/>
          <p:cNvSpPr txBox="1"/>
          <p:nvPr>
            <p:ph type="body" idx="1"/>
          </p:nvPr>
        </p:nvSpPr>
        <p:spPr bwMode="auto">
          <a:xfrm>
            <a:off x="15109741" y="2500585"/>
            <a:ext cx="4498364" cy="7412744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26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USER PID COMMAND</a:t>
            </a:r>
            <a:endParaRPr sz="2600">
              <a:solidFill>
                <a:srgbClr val="D9D9D9"/>
              </a:solidFill>
            </a:endParaRPr>
          </a:p>
        </p:txBody>
      </p:sp>
      <p:sp>
        <p:nvSpPr>
          <p:cNvPr id="1141799092" name="Google Shape;156;p26"/>
          <p:cNvSpPr txBox="1"/>
          <p:nvPr/>
        </p:nvSpPr>
        <p:spPr bwMode="auto">
          <a:xfrm>
            <a:off x="3675342" y="9654478"/>
            <a:ext cx="3224242" cy="128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инструкции</a:t>
            </a:r>
            <a:endParaRPr sz="36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Dockerfile</a:t>
            </a:r>
            <a:endParaRPr sz="3600"/>
          </a:p>
        </p:txBody>
      </p:sp>
      <p:sp>
        <p:nvSpPr>
          <p:cNvPr id="378595310" name="Google Shape;157;p26"/>
          <p:cNvSpPr txBox="1"/>
          <p:nvPr/>
        </p:nvSpPr>
        <p:spPr bwMode="auto">
          <a:xfrm>
            <a:off x="12281293" y="8664366"/>
            <a:ext cx="3224242" cy="182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образ файловой системы</a:t>
            </a:r>
            <a:endParaRPr sz="3600"/>
          </a:p>
        </p:txBody>
      </p:sp>
      <p:sp>
        <p:nvSpPr>
          <p:cNvPr id="1790371482" name="Google Shape;158;p26"/>
          <p:cNvSpPr txBox="1"/>
          <p:nvPr/>
        </p:nvSpPr>
        <p:spPr bwMode="auto">
          <a:xfrm>
            <a:off x="15718833" y="4678204"/>
            <a:ext cx="2889706" cy="182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запущенные процессы (пока нету)</a:t>
            </a:r>
            <a:endParaRPr sz="3600"/>
          </a:p>
        </p:txBody>
      </p:sp>
      <p:cxnSp>
        <p:nvCxnSpPr>
          <p:cNvPr id="1294816580" name="Google Shape;159;p26"/>
          <p:cNvCxnSpPr>
            <a:cxnSpLocks/>
            <a:stCxn id="1141799092" idx="0"/>
          </p:cNvCxnSpPr>
          <p:nvPr/>
        </p:nvCxnSpPr>
        <p:spPr bwMode="auto">
          <a:xfrm rot="16199969" flipH="0" flipV="1">
            <a:off x="4035103" y="8402118"/>
            <a:ext cx="1452395" cy="1052324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62620388" name="Google Shape;160;p26"/>
          <p:cNvCxnSpPr>
            <a:cxnSpLocks/>
          </p:cNvCxnSpPr>
          <p:nvPr/>
        </p:nvCxnSpPr>
        <p:spPr bwMode="auto">
          <a:xfrm rot="10799989">
            <a:off x="11658342" y="6428435"/>
            <a:ext cx="1742182" cy="223593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29853478" name="Google Shape;161;p26"/>
          <p:cNvCxnSpPr>
            <a:cxnSpLocks/>
            <a:stCxn id="1790371482" idx="0"/>
          </p:cNvCxnSpPr>
          <p:nvPr/>
        </p:nvCxnSpPr>
        <p:spPr bwMode="auto">
          <a:xfrm rot="16199969" flipH="0" flipV="1">
            <a:off x="16412463" y="3935421"/>
            <a:ext cx="1485565" cy="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3237319" name=""/>
          <p:cNvSpPr/>
          <p:nvPr/>
        </p:nvSpPr>
        <p:spPr bwMode="auto">
          <a:xfrm flipH="0" flipV="0">
            <a:off x="10232361" y="8528677"/>
            <a:ext cx="9613194" cy="26634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339622500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Dockerfile</a:t>
            </a:r>
            <a:endParaRPr/>
          </a:p>
        </p:txBody>
      </p:sp>
      <p:sp>
        <p:nvSpPr>
          <p:cNvPr id="156770260" name="Google Shape;153;p26"/>
          <p:cNvSpPr txBox="1"/>
          <p:nvPr>
            <p:ph type="body" idx="1"/>
          </p:nvPr>
        </p:nvSpPr>
        <p:spPr bwMode="auto">
          <a:xfrm>
            <a:off x="674916" y="2500585"/>
            <a:ext cx="9224731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FROM golang:alpine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RUN mkdir /app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ADD . /app/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WORKDIR /app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RUN go build -o main .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CMD ["/app/main"]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/>
          </a:p>
        </p:txBody>
      </p:sp>
      <p:sp>
        <p:nvSpPr>
          <p:cNvPr id="317486062" name="Google Shape;154;p26"/>
          <p:cNvSpPr txBox="1"/>
          <p:nvPr>
            <p:ph type="body" idx="1"/>
          </p:nvPr>
        </p:nvSpPr>
        <p:spPr bwMode="auto">
          <a:xfrm>
            <a:off x="9536802" y="2500585"/>
            <a:ext cx="5377897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(golang:alpine)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/bin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/boot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/dev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/etc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...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>
              <a:solidFill>
                <a:srgbClr val="D9D9D9"/>
              </a:solidFill>
            </a:endParaRPr>
          </a:p>
        </p:txBody>
      </p:sp>
      <p:sp>
        <p:nvSpPr>
          <p:cNvPr id="1915545410" name="Google Shape;155;p26"/>
          <p:cNvSpPr txBox="1"/>
          <p:nvPr>
            <p:ph type="body" idx="1"/>
          </p:nvPr>
        </p:nvSpPr>
        <p:spPr bwMode="auto">
          <a:xfrm>
            <a:off x="15109741" y="2500585"/>
            <a:ext cx="4498363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26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USER PID COMMAND</a:t>
            </a:r>
            <a:endParaRPr sz="2600">
              <a:solidFill>
                <a:srgbClr val="D9D9D9"/>
              </a:solidFill>
            </a:endParaRPr>
          </a:p>
        </p:txBody>
      </p:sp>
      <p:sp>
        <p:nvSpPr>
          <p:cNvPr id="1591371440" name="Уровень текста 1…"/>
          <p:cNvSpPr txBox="1"/>
          <p:nvPr/>
        </p:nvSpPr>
        <p:spPr bwMode="auto">
          <a:xfrm flipH="0" flipV="0">
            <a:off x="11540861" y="9481551"/>
            <a:ext cx="6012357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Берем базовый образ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192454" name=""/>
          <p:cNvSpPr/>
          <p:nvPr/>
        </p:nvSpPr>
        <p:spPr bwMode="auto">
          <a:xfrm flipH="0" flipV="0">
            <a:off x="10232361" y="8528676"/>
            <a:ext cx="9613193" cy="26634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81996992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Dockerfile</a:t>
            </a:r>
            <a:endParaRPr/>
          </a:p>
        </p:txBody>
      </p:sp>
      <p:sp>
        <p:nvSpPr>
          <p:cNvPr id="1631016608" name="Google Shape;153;p26"/>
          <p:cNvSpPr txBox="1"/>
          <p:nvPr>
            <p:ph type="body" idx="1"/>
          </p:nvPr>
        </p:nvSpPr>
        <p:spPr bwMode="auto">
          <a:xfrm>
            <a:off x="674916" y="2500585"/>
            <a:ext cx="9224731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FROM golang:alpine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RUN mkdir /app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ADD . /app/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WORKDIR /app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RUN go build -o main .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CMD ["/app/main"]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/>
          </a:p>
        </p:txBody>
      </p:sp>
      <p:sp>
        <p:nvSpPr>
          <p:cNvPr id="543256175" name="Google Shape;154;p26"/>
          <p:cNvSpPr txBox="1"/>
          <p:nvPr>
            <p:ph type="body" idx="1"/>
          </p:nvPr>
        </p:nvSpPr>
        <p:spPr bwMode="auto">
          <a:xfrm>
            <a:off x="9536802" y="2500585"/>
            <a:ext cx="5377897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/app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/bin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/boot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/dev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/etc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...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>
              <a:solidFill>
                <a:srgbClr val="D9D9D9"/>
              </a:solidFill>
            </a:endParaRPr>
          </a:p>
        </p:txBody>
      </p:sp>
      <p:sp>
        <p:nvSpPr>
          <p:cNvPr id="282453216" name="Google Shape;155;p26"/>
          <p:cNvSpPr txBox="1"/>
          <p:nvPr>
            <p:ph type="body" idx="1"/>
          </p:nvPr>
        </p:nvSpPr>
        <p:spPr bwMode="auto">
          <a:xfrm>
            <a:off x="15109741" y="2500585"/>
            <a:ext cx="4498363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26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USER PID COMMAND</a:t>
            </a:r>
            <a:endParaRPr sz="2600">
              <a:solidFill>
                <a:srgbClr val="D9D9D9"/>
              </a:solidFill>
            </a:endParaRPr>
          </a:p>
        </p:txBody>
      </p:sp>
      <p:sp>
        <p:nvSpPr>
          <p:cNvPr id="493105727" name="Уровень текста 1…"/>
          <p:cNvSpPr txBox="1"/>
          <p:nvPr/>
        </p:nvSpPr>
        <p:spPr bwMode="auto">
          <a:xfrm flipH="0" flipV="0">
            <a:off x="11540860" y="9049956"/>
            <a:ext cx="6082914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Создаем директорию /app внутри образа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6496432" name=""/>
          <p:cNvSpPr/>
          <p:nvPr/>
        </p:nvSpPr>
        <p:spPr bwMode="auto">
          <a:xfrm flipH="0" flipV="0">
            <a:off x="10232361" y="8528676"/>
            <a:ext cx="9613193" cy="26634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665666676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Dockerfile</a:t>
            </a:r>
            <a:endParaRPr/>
          </a:p>
        </p:txBody>
      </p:sp>
      <p:sp>
        <p:nvSpPr>
          <p:cNvPr id="1084681337" name="Google Shape;153;p26"/>
          <p:cNvSpPr txBox="1"/>
          <p:nvPr>
            <p:ph type="body" idx="1"/>
          </p:nvPr>
        </p:nvSpPr>
        <p:spPr bwMode="auto">
          <a:xfrm>
            <a:off x="674916" y="2500585"/>
            <a:ext cx="9224731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FROM golang:alpine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RUN mkdir 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ADD . /app/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WORKDIR /app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RUN go build -o main .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CMD ["/app/main"]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/>
          </a:p>
        </p:txBody>
      </p:sp>
      <p:sp>
        <p:nvSpPr>
          <p:cNvPr id="970906234" name="Google Shape;154;p26"/>
          <p:cNvSpPr txBox="1"/>
          <p:nvPr>
            <p:ph type="body" idx="1"/>
          </p:nvPr>
        </p:nvSpPr>
        <p:spPr bwMode="auto">
          <a:xfrm>
            <a:off x="9536802" y="2500585"/>
            <a:ext cx="5377897" cy="7412743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sz="36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  </a:t>
            </a:r>
            <a:r>
              <a:rPr lang="en" sz="36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/src</a:t>
            </a:r>
            <a:endParaRPr sz="3600" b="0" i="0" u="none" strike="noStrike" cap="none" spc="10">
              <a:ln>
                <a:noFill/>
              </a:ln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  Dockerfile</a:t>
            </a:r>
            <a:endParaRPr sz="36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/bin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/boot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/dev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/etc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>
              <a:solidFill>
                <a:srgbClr val="D9D9D9"/>
              </a:solidFill>
            </a:endParaRPr>
          </a:p>
        </p:txBody>
      </p:sp>
      <p:sp>
        <p:nvSpPr>
          <p:cNvPr id="1288103797" name="Google Shape;155;p26"/>
          <p:cNvSpPr txBox="1"/>
          <p:nvPr>
            <p:ph type="body" idx="1"/>
          </p:nvPr>
        </p:nvSpPr>
        <p:spPr bwMode="auto">
          <a:xfrm>
            <a:off x="15109741" y="2500585"/>
            <a:ext cx="4498363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26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USER PID COMMAND</a:t>
            </a:r>
            <a:endParaRPr sz="2600">
              <a:solidFill>
                <a:srgbClr val="D9D9D9"/>
              </a:solidFill>
            </a:endParaRPr>
          </a:p>
        </p:txBody>
      </p:sp>
      <p:sp>
        <p:nvSpPr>
          <p:cNvPr id="1567319735" name="Уровень текста 1…"/>
          <p:cNvSpPr txBox="1"/>
          <p:nvPr/>
        </p:nvSpPr>
        <p:spPr bwMode="auto">
          <a:xfrm flipH="0" flipV="0">
            <a:off x="11540860" y="9049955"/>
            <a:ext cx="7777327" cy="19425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… и добавляем все файлы из нашей текущей директории (точечка) в свежесозданный app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8201364" name=""/>
          <p:cNvSpPr/>
          <p:nvPr/>
        </p:nvSpPr>
        <p:spPr bwMode="auto">
          <a:xfrm flipH="0" flipV="0">
            <a:off x="10232361" y="8528676"/>
            <a:ext cx="9613193" cy="26634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2104138588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Dockerfile</a:t>
            </a:r>
            <a:endParaRPr/>
          </a:p>
        </p:txBody>
      </p:sp>
      <p:sp>
        <p:nvSpPr>
          <p:cNvPr id="1434526001" name="Google Shape;153;p26"/>
          <p:cNvSpPr txBox="1"/>
          <p:nvPr>
            <p:ph type="body" idx="1"/>
          </p:nvPr>
        </p:nvSpPr>
        <p:spPr bwMode="auto">
          <a:xfrm>
            <a:off x="674916" y="2500585"/>
            <a:ext cx="9224731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FROM golang:alpine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RUN mkdir 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ADD . /app/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WORKDIR /app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RUN go build -o main .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CMD ["/app/main"]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/>
          </a:p>
        </p:txBody>
      </p:sp>
      <p:sp>
        <p:nvSpPr>
          <p:cNvPr id="471683566" name="Google Shape;154;p26"/>
          <p:cNvSpPr txBox="1"/>
          <p:nvPr>
            <p:ph type="body" idx="1"/>
          </p:nvPr>
        </p:nvSpPr>
        <p:spPr bwMode="auto">
          <a:xfrm>
            <a:off x="9536802" y="2500585"/>
            <a:ext cx="5377897" cy="7412743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sz="36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</a:t>
            </a:r>
            <a:r>
              <a:rPr lang="en" sz="3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/src</a:t>
            </a:r>
            <a:endParaRPr sz="3600" b="0" i="0" u="none" strike="noStrike" cap="none" spc="10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Dockerfile</a:t>
            </a:r>
            <a:endParaRPr sz="36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/bin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/boot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/dev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/etc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</p:txBody>
      </p:sp>
      <p:sp>
        <p:nvSpPr>
          <p:cNvPr id="1176965808" name="Google Shape;155;p26"/>
          <p:cNvSpPr txBox="1"/>
          <p:nvPr>
            <p:ph type="body" idx="1"/>
          </p:nvPr>
        </p:nvSpPr>
        <p:spPr bwMode="auto">
          <a:xfrm>
            <a:off x="15109741" y="2500585"/>
            <a:ext cx="4498363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26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USER PID COMMAND</a:t>
            </a:r>
            <a:endParaRPr sz="2600">
              <a:solidFill>
                <a:srgbClr val="D9D9D9"/>
              </a:solidFill>
            </a:endParaRPr>
          </a:p>
        </p:txBody>
      </p:sp>
      <p:sp>
        <p:nvSpPr>
          <p:cNvPr id="679746438" name="Уровень текста 1…"/>
          <p:cNvSpPr txBox="1"/>
          <p:nvPr/>
        </p:nvSpPr>
        <p:spPr bwMode="auto">
          <a:xfrm flipH="0" flipV="0">
            <a:off x="11540860" y="9049955"/>
            <a:ext cx="7917358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Говорим о том, что теперь /app наша рабочая директория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441745" name=""/>
          <p:cNvSpPr/>
          <p:nvPr/>
        </p:nvSpPr>
        <p:spPr bwMode="auto">
          <a:xfrm flipH="0" flipV="0">
            <a:off x="10232361" y="8528676"/>
            <a:ext cx="9613193" cy="26634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965501756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Dockerfile</a:t>
            </a:r>
            <a:endParaRPr/>
          </a:p>
        </p:txBody>
      </p:sp>
      <p:sp>
        <p:nvSpPr>
          <p:cNvPr id="236801066" name="Google Shape;153;p26"/>
          <p:cNvSpPr txBox="1"/>
          <p:nvPr>
            <p:ph type="body" idx="1"/>
          </p:nvPr>
        </p:nvSpPr>
        <p:spPr bwMode="auto">
          <a:xfrm>
            <a:off x="674916" y="2500585"/>
            <a:ext cx="9224731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FROM golang:alpine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RUN mkdir 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ADD . /app/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WORKDIR 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RUN go build -o main .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CMD ["/app/main"]</a:t>
            </a:r>
            <a:endParaRPr sz="4800">
              <a:solidFill>
                <a:srgbClr val="D9D9D9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/>
          </a:p>
        </p:txBody>
      </p:sp>
      <p:sp>
        <p:nvSpPr>
          <p:cNvPr id="1131759884" name="Google Shape;154;p26"/>
          <p:cNvSpPr txBox="1"/>
          <p:nvPr>
            <p:ph type="body" idx="1"/>
          </p:nvPr>
        </p:nvSpPr>
        <p:spPr bwMode="auto">
          <a:xfrm>
            <a:off x="9536802" y="2500585"/>
            <a:ext cx="5377897" cy="7412743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sz="36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</a:t>
            </a:r>
            <a:r>
              <a:rPr lang="en" sz="3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/src</a:t>
            </a:r>
            <a:endParaRPr sz="3600" b="0" i="0" u="none" strike="noStrike" cap="none" spc="10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Dockerfile</a:t>
            </a:r>
            <a:endParaRPr sz="36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sz="36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</a:t>
            </a:r>
            <a:r>
              <a:rPr sz="36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main</a:t>
            </a:r>
            <a:endParaRPr sz="36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/bin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/boot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/dev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</p:txBody>
      </p:sp>
      <p:sp>
        <p:nvSpPr>
          <p:cNvPr id="1285794462" name="Google Shape;155;p26"/>
          <p:cNvSpPr txBox="1"/>
          <p:nvPr>
            <p:ph type="body" idx="1"/>
          </p:nvPr>
        </p:nvSpPr>
        <p:spPr bwMode="auto">
          <a:xfrm>
            <a:off x="15109741" y="2500585"/>
            <a:ext cx="4498363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26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USER PID COMMAND</a:t>
            </a:r>
            <a:endParaRPr sz="2600">
              <a:solidFill>
                <a:srgbClr val="D9D9D9"/>
              </a:solidFill>
            </a:endParaRPr>
          </a:p>
        </p:txBody>
      </p:sp>
      <p:sp>
        <p:nvSpPr>
          <p:cNvPr id="678613299" name="Уровень текста 1…"/>
          <p:cNvSpPr txBox="1"/>
          <p:nvPr/>
        </p:nvSpPr>
        <p:spPr bwMode="auto">
          <a:xfrm flipH="0" flipV="0">
            <a:off x="11540860" y="9265754"/>
            <a:ext cx="7264719" cy="12951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Билдим приложение в директории /ap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 компилятором go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2294217" name=""/>
          <p:cNvSpPr/>
          <p:nvPr/>
        </p:nvSpPr>
        <p:spPr bwMode="auto">
          <a:xfrm flipH="0" flipV="0">
            <a:off x="10232361" y="8528676"/>
            <a:ext cx="9613193" cy="26634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967378851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Dockerfile</a:t>
            </a:r>
            <a:endParaRPr/>
          </a:p>
        </p:txBody>
      </p:sp>
      <p:sp>
        <p:nvSpPr>
          <p:cNvPr id="761958920" name="Google Shape;153;p26"/>
          <p:cNvSpPr txBox="1"/>
          <p:nvPr>
            <p:ph type="body" idx="1"/>
          </p:nvPr>
        </p:nvSpPr>
        <p:spPr bwMode="auto">
          <a:xfrm>
            <a:off x="674916" y="2500585"/>
            <a:ext cx="9224731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FROM golang:alpine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RUN mkdir 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ADD . /app/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WORKDIR 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RUN go build -o main .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</a:rPr>
              <a:t>CMD ["/app/main"]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/>
          </a:p>
        </p:txBody>
      </p:sp>
      <p:sp>
        <p:nvSpPr>
          <p:cNvPr id="996322978" name="Google Shape;154;p26"/>
          <p:cNvSpPr txBox="1"/>
          <p:nvPr>
            <p:ph type="body" idx="1"/>
          </p:nvPr>
        </p:nvSpPr>
        <p:spPr bwMode="auto">
          <a:xfrm>
            <a:off x="9536802" y="2500585"/>
            <a:ext cx="5377897" cy="7412743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sz="36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</a:t>
            </a:r>
            <a:r>
              <a:rPr lang="en" sz="3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/src</a:t>
            </a:r>
            <a:endParaRPr sz="3600" b="0" i="0" u="none" strike="noStrike" cap="none" spc="10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Dockerfile</a:t>
            </a:r>
            <a:endParaRPr sz="36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sz="36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</a:t>
            </a:r>
            <a:r>
              <a:rPr sz="36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main</a:t>
            </a:r>
            <a:endParaRPr sz="36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/bin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/boot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/dev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</p:txBody>
      </p:sp>
      <p:sp>
        <p:nvSpPr>
          <p:cNvPr id="1211067426" name="Google Shape;155;p26"/>
          <p:cNvSpPr txBox="1"/>
          <p:nvPr>
            <p:ph type="body" idx="1"/>
          </p:nvPr>
        </p:nvSpPr>
        <p:spPr bwMode="auto">
          <a:xfrm>
            <a:off x="15109741" y="2500585"/>
            <a:ext cx="4498363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26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USER PID COMMAND</a:t>
            </a:r>
            <a:endParaRPr sz="2600">
              <a:solidFill>
                <a:srgbClr val="D9D9D9"/>
              </a:solidFill>
            </a:endParaRPr>
          </a:p>
        </p:txBody>
      </p:sp>
      <p:sp>
        <p:nvSpPr>
          <p:cNvPr id="1546705592" name="Уровень текста 1…"/>
          <p:cNvSpPr txBox="1"/>
          <p:nvPr/>
        </p:nvSpPr>
        <p:spPr bwMode="auto">
          <a:xfrm flipH="0" flipV="0">
            <a:off x="11540860" y="9265752"/>
            <a:ext cx="7291359" cy="12951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Даем инструкцию (CMD) о том, как запустить собранный бинарь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8785409" name=""/>
          <p:cNvSpPr/>
          <p:nvPr/>
        </p:nvSpPr>
        <p:spPr bwMode="auto">
          <a:xfrm flipH="0" flipV="0">
            <a:off x="10232361" y="8528676"/>
            <a:ext cx="9613193" cy="26634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103437661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Dockerfile</a:t>
            </a:r>
            <a:endParaRPr/>
          </a:p>
        </p:txBody>
      </p:sp>
      <p:sp>
        <p:nvSpPr>
          <p:cNvPr id="606487306" name="Google Shape;153;p26"/>
          <p:cNvSpPr txBox="1"/>
          <p:nvPr>
            <p:ph type="body" idx="1"/>
          </p:nvPr>
        </p:nvSpPr>
        <p:spPr bwMode="auto">
          <a:xfrm>
            <a:off x="674916" y="2500585"/>
            <a:ext cx="9224731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FROM golang:alpine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RUN mkdir 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ADD . /app/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WORKDIR 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RUN go build -o main .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CMD ["/app/main"]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endParaRPr sz="4800"/>
          </a:p>
        </p:txBody>
      </p:sp>
      <p:sp>
        <p:nvSpPr>
          <p:cNvPr id="1936054216" name="Google Shape;154;p26"/>
          <p:cNvSpPr txBox="1"/>
          <p:nvPr>
            <p:ph type="body" idx="1"/>
          </p:nvPr>
        </p:nvSpPr>
        <p:spPr bwMode="auto">
          <a:xfrm>
            <a:off x="9536802" y="2500585"/>
            <a:ext cx="5377897" cy="7412743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/app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sz="36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</a:t>
            </a:r>
            <a:r>
              <a:rPr lang="en" sz="3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/src</a:t>
            </a:r>
            <a:endParaRPr sz="3600" b="0" i="0" u="none" strike="noStrike" cap="none" spc="10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Dockerfile</a:t>
            </a:r>
            <a:endParaRPr sz="36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sz="36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  </a:t>
            </a:r>
            <a:r>
              <a:rPr sz="36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main</a:t>
            </a:r>
            <a:endParaRPr sz="36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/bin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/boot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>
                <a:solidFill>
                  <a:schemeClr val="tx1"/>
                </a:solidFill>
                <a:latin typeface="Roboto Mono"/>
                <a:ea typeface="Roboto Mono"/>
                <a:cs typeface="Roboto Mono"/>
              </a:rPr>
              <a:t>/dev</a:t>
            </a:r>
            <a:endParaRPr sz="4800">
              <a:solidFill>
                <a:schemeClr val="tx1"/>
              </a:solidFill>
              <a:latin typeface="Roboto Mono"/>
              <a:ea typeface="Roboto Mono"/>
              <a:cs typeface="Roboto Mono"/>
            </a:endParaRPr>
          </a:p>
        </p:txBody>
      </p:sp>
      <p:sp>
        <p:nvSpPr>
          <p:cNvPr id="224617046" name="Google Shape;155;p26"/>
          <p:cNvSpPr txBox="1"/>
          <p:nvPr>
            <p:ph type="body" idx="1"/>
          </p:nvPr>
        </p:nvSpPr>
        <p:spPr bwMode="auto">
          <a:xfrm>
            <a:off x="15109741" y="2500585"/>
            <a:ext cx="4498363" cy="74127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2600">
                <a:solidFill>
                  <a:srgbClr val="D9D9D9"/>
                </a:solidFill>
                <a:latin typeface="Roboto Mono"/>
                <a:ea typeface="Roboto Mono"/>
                <a:cs typeface="Roboto Mono"/>
              </a:rPr>
              <a:t>USER PID COMMAND</a:t>
            </a:r>
            <a:endParaRPr sz="2600">
              <a:solidFill>
                <a:srgbClr val="D9D9D9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Tinkoff Sans"/>
                <a:ea typeface="Tinkoff Sans"/>
                <a:cs typeface="Tinkoff Sans"/>
              </a:rPr>
              <a:t>root    1       /app/main</a:t>
            </a:r>
            <a:endParaRPr sz="2600">
              <a:solidFill>
                <a:srgbClr val="FF0000"/>
              </a:solidFill>
            </a:endParaRPr>
          </a:p>
        </p:txBody>
      </p:sp>
      <p:sp>
        <p:nvSpPr>
          <p:cNvPr id="1201882733" name="Уровень текста 1…"/>
          <p:cNvSpPr txBox="1"/>
          <p:nvPr/>
        </p:nvSpPr>
        <p:spPr bwMode="auto">
          <a:xfrm flipH="0" flipV="0">
            <a:off x="11540860" y="9265752"/>
            <a:ext cx="7320159" cy="12951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 выполнении docker run данный бинарь и будет запущен в контейнере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694401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2245113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Создание docker-compose.yml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accent3">
            <a:lumMod val="50000"/>
            <a:alpha val="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299875" name=""/>
          <p:cNvSpPr/>
          <p:nvPr/>
        </p:nvSpPr>
        <p:spPr bwMode="auto">
          <a:xfrm flipH="0" flipV="0">
            <a:off x="10232361" y="7690555"/>
            <a:ext cx="9613193" cy="3501593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555424467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115269005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services: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backend: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build: app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depends_on: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postgres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env_file: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.env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ports: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- 8080:8080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default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</a:t>
            </a: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internal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</p:txBody>
      </p:sp>
      <p:sp>
        <p:nvSpPr>
          <p:cNvPr id="2061830080" name="Уровень текста 1…"/>
          <p:cNvSpPr txBox="1"/>
          <p:nvPr/>
        </p:nvSpPr>
        <p:spPr bwMode="auto">
          <a:xfrm flipH="0" flipV="0">
            <a:off x="11435027" y="8729698"/>
            <a:ext cx="7936437" cy="159969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Определяем версию спецификации (3)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Далее, пишем конфиг в формате YAML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920878045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7" cy="3332867"/>
          </a:xfrm>
          <a:prstGeom prst="rect">
            <a:avLst/>
          </a:prstGeom>
          <a:noFill/>
          <a:ln>
            <a:noFill/>
          </a:ln>
        </p:spPr>
      </p:pic>
      <p:sp>
        <p:nvSpPr>
          <p:cNvPr id="1766869823" name=""/>
          <p:cNvSpPr/>
          <p:nvPr/>
        </p:nvSpPr>
        <p:spPr bwMode="auto">
          <a:xfrm flipH="0" flipV="0">
            <a:off x="9703194" y="2240138"/>
            <a:ext cx="4145138" cy="3774722"/>
          </a:xfrm>
          <a:prstGeom prst="rect">
            <a:avLst/>
          </a:prstGeom>
          <a:solidFill>
            <a:schemeClr val="accent6">
              <a:alpha val="62999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0859862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История контейнеризации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1027135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204557812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935118812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services: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backend: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build: app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depends_on: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postgres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env_file: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.env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ports: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- 8080:8080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default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</a:t>
            </a: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internal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</p:txBody>
      </p:sp>
      <p:sp>
        <p:nvSpPr>
          <p:cNvPr id="1799379094" name="Уровень текста 1…"/>
          <p:cNvSpPr txBox="1"/>
          <p:nvPr/>
        </p:nvSpPr>
        <p:spPr bwMode="auto">
          <a:xfrm flipH="0" flipV="0">
            <a:off x="11258638" y="8340408"/>
            <a:ext cx="7937156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директиве services объявляем имя нашего первого приложения и указываем относительную ссылку на папку, где лежит Dockerfile, чтобы его собрать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40786581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4506809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7064037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1807008319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backend: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build: app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depends_on: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postgres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env_file: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.env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ports: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- 8080:8080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default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</a:t>
            </a: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internal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</p:txBody>
      </p:sp>
      <p:sp>
        <p:nvSpPr>
          <p:cNvPr id="241499826" name="Уровень текста 1…"/>
          <p:cNvSpPr txBox="1"/>
          <p:nvPr/>
        </p:nvSpPr>
        <p:spPr bwMode="auto">
          <a:xfrm flipH="0" flipV="0">
            <a:off x="11258637" y="8463880"/>
            <a:ext cx="7941116" cy="21200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Добавляем файл с переменными окружения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Они составят конфигурацию нашего контейнера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Можно прокидывать секреты (и это будет безопасно)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519332575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101777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7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6030483" name="Google Shape;240;p36"/>
          <p:cNvSpPr txBox="1"/>
          <p:nvPr/>
        </p:nvSpPr>
        <p:spPr bwMode="auto">
          <a:xfrm flipH="0" flipV="0">
            <a:off x="9571577" y="6335750"/>
            <a:ext cx="1559117" cy="449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625378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889012206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809963003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backend: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build: app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depends_on: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postgres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env_file: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.env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ports: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- 8080:8080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default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</a:t>
            </a: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internal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</p:txBody>
      </p:sp>
      <p:sp>
        <p:nvSpPr>
          <p:cNvPr id="1235306725" name="Уровень текста 1…"/>
          <p:cNvSpPr txBox="1"/>
          <p:nvPr/>
        </p:nvSpPr>
        <p:spPr bwMode="auto">
          <a:xfrm flipH="0" flipV="0">
            <a:off x="11258637" y="8281839"/>
            <a:ext cx="7946516" cy="23190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Прокидываем наружу порт, на котором слушает наше приложение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Мы сделали маппинг 8080:8080, однако можно сделать forwarding на любой другой доступный порт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881392007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199769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0073114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1043536325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336116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8"/>
            <a:ext cx="1431788" cy="143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8441612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710759273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1857431012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backend: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build: app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depends_on: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postgres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env_file: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.env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ports: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- 8080:8080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default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</a:t>
            </a: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internal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</p:txBody>
      </p:sp>
      <p:sp>
        <p:nvSpPr>
          <p:cNvPr id="1707337204" name="Уровень текста 1…"/>
          <p:cNvSpPr txBox="1"/>
          <p:nvPr/>
        </p:nvSpPr>
        <p:spPr bwMode="auto">
          <a:xfrm flipH="0" flipV="0">
            <a:off x="11258637" y="8470078"/>
            <a:ext cx="7566741" cy="19425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Указываем другие контейнеры, на которые мы опираемся – наш сервис запустится сразу после них</a:t>
            </a:r>
            <a:endParaRPr sz="3600"/>
          </a:p>
        </p:txBody>
      </p:sp>
      <p:pic>
        <p:nvPicPr>
          <p:cNvPr id="391264664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636379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761896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554692160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43956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7"/>
            <a:ext cx="1431787" cy="143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177706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682945269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693403221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backend: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build: app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depends_on: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postgres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env_file: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.env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ports: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- 8080:8080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default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</a:t>
            </a: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internal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</p:txBody>
      </p:sp>
      <p:sp>
        <p:nvSpPr>
          <p:cNvPr id="1622555871" name="Уровень текста 1…"/>
          <p:cNvSpPr txBox="1"/>
          <p:nvPr/>
        </p:nvSpPr>
        <p:spPr bwMode="auto">
          <a:xfrm flipH="0" flipV="0">
            <a:off x="11205721" y="8240772"/>
            <a:ext cx="7567821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Здесь мы явно указали, что у нас будет СУБД PostgreSQL и будет она жить в internal-сети (данный интерфейс нужно будет присвоить и контейнеру с БД)</a:t>
            </a:r>
            <a:endParaRPr sz="3600"/>
          </a:p>
        </p:txBody>
      </p:sp>
      <p:pic>
        <p:nvPicPr>
          <p:cNvPr id="1352717967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937747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1872938014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277766779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406586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7"/>
            <a:ext cx="1431787" cy="14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550937" name="Google Shape;259;p38"/>
          <p:cNvPicPr/>
          <p:nvPr/>
        </p:nvPicPr>
        <p:blipFill>
          <a:blip r:embed="rId7">
            <a:alphaModFix amt="20000"/>
          </a:blip>
          <a:stretch/>
        </p:blipFill>
        <p:spPr bwMode="auto">
          <a:xfrm flipH="0" flipV="0">
            <a:off x="14099399" y="4973754"/>
            <a:ext cx="2442340" cy="244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0669335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455861788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1808817345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backend: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build: app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depends_on: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postgres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env_file: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.env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ports: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- 8080:8080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default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</a:t>
            </a: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internal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2053210458" name="Уровень текста 1…"/>
          <p:cNvSpPr txBox="1"/>
          <p:nvPr/>
        </p:nvSpPr>
        <p:spPr bwMode="auto">
          <a:xfrm flipH="0" flipV="0">
            <a:off x="11205721" y="8611188"/>
            <a:ext cx="7578261" cy="19425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 это директива нужна для того, чтобы контейнер всегда перезапускался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(dockerd его переподнимет)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69289332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736391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524355762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1508116075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03310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7"/>
            <a:ext cx="1431787" cy="14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018570" name="Google Shape;259;p38"/>
          <p:cNvPicPr/>
          <p:nvPr/>
        </p:nvPicPr>
        <p:blipFill>
          <a:blip r:embed="rId7">
            <a:alphaModFix amt="20000"/>
          </a:blip>
          <a:stretch/>
        </p:blipFill>
        <p:spPr bwMode="auto">
          <a:xfrm flipH="0" flipV="0">
            <a:off x="14099398" y="4973753"/>
            <a:ext cx="2442339" cy="244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0187819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942834030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1848819244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backend: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build: app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depends_on: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postgres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env_file: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.env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ports: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- 8080:8080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default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</a:t>
            </a: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internal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959174234" name="Уровень текста 1…"/>
          <p:cNvSpPr txBox="1"/>
          <p:nvPr/>
        </p:nvSpPr>
        <p:spPr bwMode="auto">
          <a:xfrm flipH="0" flipV="0">
            <a:off x="11205721" y="8611187"/>
            <a:ext cx="8168624" cy="203129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Готово!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Теперь сконфигурируем СУБД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40899392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654340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724675001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162515909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055199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7"/>
            <a:ext cx="1431787" cy="14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290384" name="Google Shape;259;p38"/>
          <p:cNvPicPr/>
          <p:nvPr/>
        </p:nvPicPr>
        <p:blipFill>
          <a:blip r:embed="rId7">
            <a:alphaModFix amt="20000"/>
          </a:blip>
          <a:stretch/>
        </p:blipFill>
        <p:spPr bwMode="auto">
          <a:xfrm flipH="0" flipV="0">
            <a:off x="14099398" y="4973753"/>
            <a:ext cx="2442339" cy="244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8583665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254005375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1777585199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postgres: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image: postgres:11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expose: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- 5432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environment: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POSTGRES_PASSWORD=test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POSTGRES_USER=test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internal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volumes: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psql_data:/var/lib/postgresql/data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</p:txBody>
      </p:sp>
      <p:sp>
        <p:nvSpPr>
          <p:cNvPr id="1769769468" name="Уровень текста 1…"/>
          <p:cNvSpPr txBox="1"/>
          <p:nvPr/>
        </p:nvSpPr>
        <p:spPr bwMode="auto">
          <a:xfrm flipH="0" flipV="0">
            <a:off x="11205721" y="8152576"/>
            <a:ext cx="8323054" cy="28944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Переменные окружения можно указать и через environment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тоже допустимо, но менее безопасно, однако для тестовой среды потянет</a:t>
            </a:r>
            <a:endParaRPr sz="3600"/>
          </a:p>
        </p:txBody>
      </p:sp>
      <p:pic>
        <p:nvPicPr>
          <p:cNvPr id="1529439208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42369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212966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909541046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162292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7"/>
            <a:ext cx="1431787" cy="14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669110" name="Google Shape;259;p38"/>
          <p:cNvPicPr/>
          <p:nvPr/>
        </p:nvPicPr>
        <p:blipFill>
          <a:blip r:embed="rId7">
            <a:alphaModFix amt="20000"/>
          </a:blip>
          <a:stretch/>
        </p:blipFill>
        <p:spPr bwMode="auto">
          <a:xfrm flipH="0" flipV="0">
            <a:off x="14099398" y="4973753"/>
            <a:ext cx="2442339" cy="2442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969870" name="Google Shape;295;p41"/>
          <p:cNvPicPr/>
          <p:nvPr/>
        </p:nvPicPr>
        <p:blipFill>
          <a:blip r:embed="rId7">
            <a:alphaModFix/>
          </a:blip>
          <a:stretch/>
        </p:blipFill>
        <p:spPr bwMode="auto">
          <a:xfrm flipH="0" flipV="0">
            <a:off x="14016941" y="4891296"/>
            <a:ext cx="2607255" cy="2607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4063006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320670565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145850779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postgres: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image: postgres:11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expose: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- 5432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environment: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POSTGRES_PASSWORD=test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POSTGRES_USER=test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  - internal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volumes: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psql_data:/var/lib/postgresql/data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</p:txBody>
      </p:sp>
      <p:sp>
        <p:nvSpPr>
          <p:cNvPr id="2126717115" name="Уровень текста 1…"/>
          <p:cNvSpPr txBox="1"/>
          <p:nvPr/>
        </p:nvSpPr>
        <p:spPr bwMode="auto">
          <a:xfrm flipH="0" flipV="0">
            <a:off x="11205721" y="8152575"/>
            <a:ext cx="8324133" cy="28944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Выделяем том (volume), чтобы подхранивать туда данные СУБД.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Если мы этого не сделаем, то потеряем всю БД при перезапуске контейнера.</a:t>
            </a:r>
            <a:endParaRPr sz="3600"/>
          </a:p>
        </p:txBody>
      </p:sp>
      <p:pic>
        <p:nvPicPr>
          <p:cNvPr id="20965151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008314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921768664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2074748980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868504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7"/>
            <a:ext cx="1431787" cy="14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283580" name="Google Shape;259;p38"/>
          <p:cNvPicPr/>
          <p:nvPr/>
        </p:nvPicPr>
        <p:blipFill>
          <a:blip r:embed="rId7">
            <a:alphaModFix amt="20000"/>
          </a:blip>
          <a:stretch/>
        </p:blipFill>
        <p:spPr bwMode="auto">
          <a:xfrm flipH="0" flipV="0">
            <a:off x="14099398" y="4973753"/>
            <a:ext cx="2442339" cy="2442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266854" name="Google Shape;295;p41"/>
          <p:cNvPicPr/>
          <p:nvPr/>
        </p:nvPicPr>
        <p:blipFill>
          <a:blip r:embed="rId7">
            <a:alphaModFix/>
          </a:blip>
          <a:stretch/>
        </p:blipFill>
        <p:spPr bwMode="auto">
          <a:xfrm flipH="0" flipV="0">
            <a:off x="14016940" y="4891294"/>
            <a:ext cx="2607255" cy="260725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846843" name="Google Shape;316;p43"/>
          <p:cNvSpPr txBox="1"/>
          <p:nvPr/>
        </p:nvSpPr>
        <p:spPr bwMode="auto">
          <a:xfrm flipH="0" flipV="0">
            <a:off x="16624195" y="5050600"/>
            <a:ext cx="1264628" cy="48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rgbClr val="666666"/>
                </a:solidFill>
              </a:rPr>
              <a:t>volume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1255696357" name="Google Shape;351;p46"/>
          <p:cNvPicPr/>
          <p:nvPr/>
        </p:nvPicPr>
        <p:blipFill>
          <a:blip r:embed="rId8">
            <a:alphaModFix/>
          </a:blip>
          <a:stretch/>
        </p:blipFill>
        <p:spPr bwMode="auto">
          <a:xfrm flipH="0" flipV="0">
            <a:off x="16659672" y="5388681"/>
            <a:ext cx="806241" cy="8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604390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927886924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1484587296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postgres: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image: postgres:11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expose: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- 5432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environment: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POSTGRES_PASSWORD=test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POSTGRES_USER=test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chemeClr val="accent5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  - internal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volumes: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psql_data:/var/lib/postgresql/data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2052292751" name="Уровень текста 1…"/>
          <p:cNvSpPr txBox="1"/>
          <p:nvPr/>
        </p:nvSpPr>
        <p:spPr bwMode="auto">
          <a:xfrm flipH="0" flipV="0">
            <a:off x="11205721" y="8152575"/>
            <a:ext cx="8040832" cy="28944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Прицепляем СУБД к internal сети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Директива expose НЕ выставляет порт наружу, но говорит разработчику о том, что нужно стучаться именно туда.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711555992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31878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502211998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1204820564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654207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7"/>
            <a:ext cx="1431787" cy="14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324954" name="Google Shape;259;p38"/>
          <p:cNvPicPr/>
          <p:nvPr/>
        </p:nvPicPr>
        <p:blipFill>
          <a:blip r:embed="rId7">
            <a:alphaModFix amt="20000"/>
          </a:blip>
          <a:stretch/>
        </p:blipFill>
        <p:spPr bwMode="auto">
          <a:xfrm flipH="0" flipV="0">
            <a:off x="14099398" y="4973753"/>
            <a:ext cx="2442339" cy="2442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007132" name="Google Shape;295;p41"/>
          <p:cNvPicPr/>
          <p:nvPr/>
        </p:nvPicPr>
        <p:blipFill>
          <a:blip r:embed="rId7">
            <a:alphaModFix/>
          </a:blip>
          <a:stretch/>
        </p:blipFill>
        <p:spPr bwMode="auto">
          <a:xfrm flipH="0" flipV="0">
            <a:off x="14016940" y="4891294"/>
            <a:ext cx="2607255" cy="260725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238507" name="Google Shape;316;p43"/>
          <p:cNvSpPr txBox="1"/>
          <p:nvPr/>
        </p:nvSpPr>
        <p:spPr bwMode="auto">
          <a:xfrm flipH="0" flipV="0">
            <a:off x="16624195" y="5050599"/>
            <a:ext cx="1264627" cy="48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rgbClr val="666666"/>
                </a:solidFill>
              </a:rPr>
              <a:t>volume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415756655" name="Google Shape;351;p46"/>
          <p:cNvPicPr/>
          <p:nvPr/>
        </p:nvPicPr>
        <p:blipFill>
          <a:blip r:embed="rId8">
            <a:alphaModFix/>
          </a:blip>
          <a:stretch/>
        </p:blipFill>
        <p:spPr bwMode="auto">
          <a:xfrm flipH="0" flipV="0">
            <a:off x="16659672" y="5388680"/>
            <a:ext cx="806240" cy="80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1685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D8BDC95-76FF-25E8-4100-1777152A84A3}" type="slidenum">
              <a:rPr lang="ru-RU"/>
              <a:t/>
            </a:fld>
            <a:endParaRPr lang="ru-RU"/>
          </a:p>
        </p:txBody>
      </p:sp>
      <p:sp>
        <p:nvSpPr>
          <p:cNvPr id="909411919" name="Текст 17"/>
          <p:cNvSpPr txBox="1"/>
          <p:nvPr/>
        </p:nvSpPr>
        <p:spPr bwMode="auto">
          <a:xfrm>
            <a:off x="719136" y="562635"/>
            <a:ext cx="15866774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Как разворачивали приложения </a:t>
            </a:r>
            <a:r>
              <a:rPr lang="ru-RU" sz="6000" b="1" u="sng">
                <a:latin typeface="Tinkoff Sans"/>
              </a:rPr>
              <a:t>раньше</a:t>
            </a:r>
            <a:endParaRPr/>
          </a:p>
        </p:txBody>
      </p:sp>
      <p:sp>
        <p:nvSpPr>
          <p:cNvPr id="1401410299" name="Уровень текста 1…"/>
          <p:cNvSpPr txBox="1"/>
          <p:nvPr/>
        </p:nvSpPr>
        <p:spPr bwMode="auto">
          <a:xfrm flipH="0" flipV="0">
            <a:off x="719136" y="2182003"/>
            <a:ext cx="11789361" cy="88375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1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Разработчики пишут код и передают его в команду эксплуатации (или сисадмину)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lvl="1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Сисадмин: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60" lvl="2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учится собирать из исходников исполняемый артефакт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60" lvl="2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решает проблему зависимостей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60" lvl="2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подбирате окружение, в котором приложение может запускаться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60" lvl="2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допиливает сборочные скрипты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60" lvl="2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постоянно возвращается к разрабам</a:t>
            </a:r>
            <a:r>
              <a:rPr sz="2800"/>
              <a:t> с вопросами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60" lvl="2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...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конечном итоге, приложение как-то развернуто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, но это даже не половина беды, потому что приложение придется еще и поддерживать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82799800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3758242" y="1899781"/>
            <a:ext cx="5417034" cy="7798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270056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071965749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1666706963" name="Google Shape;153;p26"/>
          <p:cNvSpPr txBox="1"/>
          <p:nvPr>
            <p:ph type="body" idx="1"/>
          </p:nvPr>
        </p:nvSpPr>
        <p:spPr bwMode="auto">
          <a:xfrm flipH="0" flipV="0">
            <a:off x="674916" y="2500585"/>
            <a:ext cx="9224731" cy="993482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lang="en-US"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postgres: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image: postgres:11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expose: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- 5432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environment: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POSTGRES_PASSWORD=test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POSTGRES_USER=test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restart: always</a:t>
            </a:r>
            <a:endParaRPr sz="32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networks: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internal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volumes: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32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psql_data:/var/lib/postgresql/data</a:t>
            </a:r>
            <a:endParaRPr sz="32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</p:txBody>
      </p:sp>
      <p:sp>
        <p:nvSpPr>
          <p:cNvPr id="1345430016" name="Уровень текста 1…"/>
          <p:cNvSpPr txBox="1"/>
          <p:nvPr/>
        </p:nvSpPr>
        <p:spPr bwMode="auto">
          <a:xfrm flipH="0" flipV="0">
            <a:off x="11293915" y="8223131"/>
            <a:ext cx="6789193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Делаем аналогичную магию, что и с бекендом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 добавляем директиву для рестарта при внутренних ошибках и при перезапуске ОС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772309237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161466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26134339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1472070572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150678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7"/>
            <a:ext cx="1431787" cy="14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153562" name="Google Shape;259;p38"/>
          <p:cNvPicPr/>
          <p:nvPr/>
        </p:nvPicPr>
        <p:blipFill>
          <a:blip r:embed="rId7">
            <a:alphaModFix amt="20000"/>
          </a:blip>
          <a:stretch/>
        </p:blipFill>
        <p:spPr bwMode="auto">
          <a:xfrm flipH="0" flipV="0">
            <a:off x="14099398" y="4973753"/>
            <a:ext cx="2442339" cy="2442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438509" name="Google Shape;295;p41"/>
          <p:cNvPicPr/>
          <p:nvPr/>
        </p:nvPicPr>
        <p:blipFill>
          <a:blip r:embed="rId7">
            <a:alphaModFix/>
          </a:blip>
          <a:stretch/>
        </p:blipFill>
        <p:spPr bwMode="auto">
          <a:xfrm flipH="0" flipV="0">
            <a:off x="14016940" y="4891294"/>
            <a:ext cx="2607255" cy="2607255"/>
          </a:xfrm>
          <a:prstGeom prst="rect">
            <a:avLst/>
          </a:prstGeom>
          <a:noFill/>
          <a:ln>
            <a:noFill/>
          </a:ln>
        </p:spPr>
      </p:pic>
      <p:sp>
        <p:nvSpPr>
          <p:cNvPr id="377653639" name="Google Shape;316;p43"/>
          <p:cNvSpPr txBox="1"/>
          <p:nvPr/>
        </p:nvSpPr>
        <p:spPr bwMode="auto">
          <a:xfrm flipH="0" flipV="0">
            <a:off x="16624195" y="5050599"/>
            <a:ext cx="1264627" cy="48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rgbClr val="666666"/>
                </a:solidFill>
              </a:rPr>
              <a:t>volume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1980439275" name="Google Shape;351;p46"/>
          <p:cNvPicPr/>
          <p:nvPr/>
        </p:nvPicPr>
        <p:blipFill>
          <a:blip r:embed="rId8">
            <a:alphaModFix/>
          </a:blip>
          <a:stretch/>
        </p:blipFill>
        <p:spPr bwMode="auto">
          <a:xfrm flipH="0" flipV="0">
            <a:off x="16659672" y="5388680"/>
            <a:ext cx="806240" cy="80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0218299" name=""/>
          <p:cNvSpPr/>
          <p:nvPr/>
        </p:nvSpPr>
        <p:spPr bwMode="auto">
          <a:xfrm flipH="0" flipV="0">
            <a:off x="10232361" y="7690554"/>
            <a:ext cx="9613193" cy="350159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792415010" name="Google Shape;152;p26"/>
          <p:cNvSpPr txBox="1"/>
          <p:nvPr>
            <p:ph type="title"/>
          </p:nvPr>
        </p:nvSpPr>
        <p:spPr bwMode="auto">
          <a:xfrm>
            <a:off x="674916" y="965593"/>
            <a:ext cx="18449465" cy="1242616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Процесс создания docker-compose.yml</a:t>
            </a:r>
            <a:endParaRPr/>
          </a:p>
        </p:txBody>
      </p:sp>
      <p:sp>
        <p:nvSpPr>
          <p:cNvPr id="445926555" name="Google Shape;153;p26"/>
          <p:cNvSpPr txBox="1"/>
          <p:nvPr>
            <p:ph type="body" idx="1"/>
          </p:nvPr>
        </p:nvSpPr>
        <p:spPr bwMode="auto">
          <a:xfrm flipH="0" flipV="0">
            <a:off x="674916" y="2177344"/>
            <a:ext cx="9224731" cy="10477499"/>
          </a:xfrm>
          <a:prstGeom prst="rect">
            <a:avLst/>
          </a:prstGeom>
        </p:spPr>
        <p:txBody>
          <a:bodyPr spcFirstLastPara="1" vertOverflow="overflow" horzOverflow="overflow" vert="horz" wrap="square" lIns="91423" tIns="91423" rIns="91423" bIns="91423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version: "3"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services: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backend: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build: .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depends_on: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postgres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...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postgres: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image: postgres:11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expose: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  - 5432</a:t>
            </a: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chemeClr val="tx1"/>
                </a:solidFill>
                <a:latin typeface="Roboto"/>
                <a:ea typeface="Roboto"/>
                <a:cs typeface="Roboto"/>
              </a:rPr>
              <a:t>    ...</a:t>
            </a:r>
            <a:endParaRPr lang="en-US"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>
              <a:defRPr/>
            </a:pPr>
            <a:endParaRPr sz="2600" b="0" i="0" u="none" strike="noStrike" cap="none" spc="10">
              <a:ln>
                <a:noFill/>
              </a:ln>
              <a:solidFill>
                <a:schemeClr val="tx1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networks:</a:t>
            </a:r>
            <a:endParaRPr sz="26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default:</a:t>
            </a:r>
            <a:endParaRPr sz="26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internal:</a:t>
            </a:r>
            <a:endParaRPr sz="26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  internal: true</a:t>
            </a:r>
            <a:endParaRPr sz="26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endParaRPr sz="26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volumes:</a:t>
            </a:r>
            <a:endParaRPr sz="26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  <a:p>
            <a:pPr>
              <a:defRPr/>
            </a:pPr>
            <a:r>
              <a:rPr lang="en-US" sz="2600" b="0" i="0" u="none" strike="noStrike" cap="none" spc="10">
                <a:ln>
                  <a:noFill/>
                </a:ln>
                <a:solidFill>
                  <a:srgbClr val="FF0000"/>
                </a:solidFill>
                <a:latin typeface="Roboto"/>
                <a:ea typeface="Roboto"/>
                <a:cs typeface="Roboto"/>
              </a:rPr>
              <a:t>  psql_data:</a:t>
            </a:r>
            <a:endParaRPr sz="2600" b="0" i="0" u="none" strike="noStrike" cap="none" spc="10">
              <a:ln>
                <a:noFill/>
              </a:ln>
              <a:solidFill>
                <a:srgbClr val="FF0000"/>
              </a:solidFill>
              <a:latin typeface="Roboto"/>
              <a:cs typeface="Roboto"/>
            </a:endParaRPr>
          </a:p>
        </p:txBody>
      </p:sp>
      <p:sp>
        <p:nvSpPr>
          <p:cNvPr id="1810762092" name="Уровень текста 1…"/>
          <p:cNvSpPr txBox="1"/>
          <p:nvPr/>
        </p:nvSpPr>
        <p:spPr bwMode="auto">
          <a:xfrm flipH="0" flipV="0">
            <a:off x="11293914" y="8223130"/>
            <a:ext cx="8418809" cy="246288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Готово, вы восхитительны!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Осталось только докинуть определение наши сетевые интерфейсы (default и internal), а также volume psql_data, чтобы docker-compose нам всё это создал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694095754" name="Google Shape;229;p35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998273" y="2500585"/>
            <a:ext cx="3332866" cy="333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004140" name="Google Shape;239;p36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9448162" y="5432776"/>
            <a:ext cx="902972" cy="9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4411625" name="Google Shape;240;p36"/>
          <p:cNvSpPr txBox="1"/>
          <p:nvPr/>
        </p:nvSpPr>
        <p:spPr bwMode="auto">
          <a:xfrm flipH="0" flipV="0">
            <a:off x="9571577" y="6335749"/>
            <a:ext cx="1559116" cy="44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.env</a:t>
            </a:r>
            <a:endParaRPr/>
          </a:p>
        </p:txBody>
      </p:sp>
      <p:pic>
        <p:nvPicPr>
          <p:cNvPr id="1405295544" name="Google Shape;250;p37"/>
          <p:cNvPicPr/>
          <p:nvPr/>
        </p:nvPicPr>
        <p:blipFill>
          <a:blip r:embed="rId5">
            <a:alphaModFix/>
          </a:blip>
          <a:stretch/>
        </p:blipFill>
        <p:spPr bwMode="auto">
          <a:xfrm rot="-2090562">
            <a:off x="13457638" y="2825019"/>
            <a:ext cx="1146001" cy="11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017645" name="Google Shape;251;p37"/>
          <p:cNvPicPr/>
          <p:nvPr/>
        </p:nvPicPr>
        <p:blipFill>
          <a:blip r:embed="rId6">
            <a:alphaModFix/>
          </a:blip>
          <a:stretch/>
        </p:blipFill>
        <p:spPr bwMode="auto">
          <a:xfrm flipH="0" flipV="0">
            <a:off x="14762516" y="1884477"/>
            <a:ext cx="1431787" cy="14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87020" name="Google Shape;259;p38"/>
          <p:cNvPicPr/>
          <p:nvPr/>
        </p:nvPicPr>
        <p:blipFill>
          <a:blip r:embed="rId7">
            <a:alphaModFix amt="20000"/>
          </a:blip>
          <a:stretch/>
        </p:blipFill>
        <p:spPr bwMode="auto">
          <a:xfrm flipH="0" flipV="0">
            <a:off x="14099398" y="4973753"/>
            <a:ext cx="2442339" cy="2442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896023" name="Google Shape;295;p41"/>
          <p:cNvPicPr/>
          <p:nvPr/>
        </p:nvPicPr>
        <p:blipFill>
          <a:blip r:embed="rId7">
            <a:alphaModFix/>
          </a:blip>
          <a:stretch/>
        </p:blipFill>
        <p:spPr bwMode="auto">
          <a:xfrm flipH="0" flipV="0">
            <a:off x="14016940" y="4891294"/>
            <a:ext cx="2607255" cy="260725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65848" name="Google Shape;316;p43"/>
          <p:cNvSpPr txBox="1"/>
          <p:nvPr/>
        </p:nvSpPr>
        <p:spPr bwMode="auto">
          <a:xfrm flipH="0" flipV="0">
            <a:off x="16624195" y="5050599"/>
            <a:ext cx="1264627" cy="48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>
                <a:solidFill>
                  <a:srgbClr val="666666"/>
                </a:solidFill>
              </a:rPr>
              <a:t>volume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1214936687" name="Google Shape;351;p46"/>
          <p:cNvPicPr/>
          <p:nvPr/>
        </p:nvPicPr>
        <p:blipFill>
          <a:blip r:embed="rId8">
            <a:alphaModFix/>
          </a:blip>
          <a:stretch/>
        </p:blipFill>
        <p:spPr bwMode="auto">
          <a:xfrm flipH="0" flipV="0">
            <a:off x="16659672" y="5388680"/>
            <a:ext cx="806240" cy="8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308224" name="Google Shape;350;p46"/>
          <p:cNvPicPr/>
          <p:nvPr/>
        </p:nvPicPr>
        <p:blipFill>
          <a:blip r:embed="rId5">
            <a:alphaModFix/>
          </a:blip>
          <a:stretch/>
        </p:blipFill>
        <p:spPr bwMode="auto">
          <a:xfrm rot="1784396" flipH="0" flipV="0">
            <a:off x="12986819" y="5243337"/>
            <a:ext cx="1096940" cy="109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395955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2245113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Полезные команды Docker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439990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68D9A50-CBBC-87BD-A332-29DDD0A8F00C}" type="slidenum">
              <a:rPr lang="ru-RU"/>
              <a:t/>
            </a:fld>
            <a:endParaRPr lang="ru-RU"/>
          </a:p>
        </p:txBody>
      </p:sp>
      <p:sp>
        <p:nvSpPr>
          <p:cNvPr id="389155637" name="Текст 17"/>
          <p:cNvSpPr txBox="1"/>
          <p:nvPr/>
        </p:nvSpPr>
        <p:spPr bwMode="auto">
          <a:xfrm>
            <a:off x="719136" y="562635"/>
            <a:ext cx="159250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Команды Docker (сборка)</a:t>
            </a:r>
            <a:endParaRPr/>
          </a:p>
        </p:txBody>
      </p:sp>
      <p:sp>
        <p:nvSpPr>
          <p:cNvPr id="641198511" name="Уровень текста 1…"/>
          <p:cNvSpPr txBox="1"/>
          <p:nvPr/>
        </p:nvSpPr>
        <p:spPr bwMode="auto">
          <a:xfrm flipH="0" flipV="0">
            <a:off x="719136" y="2182003"/>
            <a:ext cx="16507945" cy="863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005933222" name="Уровень текста 1…"/>
          <p:cNvSpPr txBox="1"/>
          <p:nvPr/>
        </p:nvSpPr>
        <p:spPr bwMode="auto">
          <a:xfrm flipH="0" flipV="0">
            <a:off x="719136" y="2182002"/>
            <a:ext cx="17237979" cy="518062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build &lt;directory&gt;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собирает образ приложения в папке &lt;directory&gt;, если там есть Dockerfile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pull &lt;image&gt;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подтягивает образ &lt;image&gt; (в формате имя:версия) из docker hub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например, </a:t>
            </a: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pull golang:alpine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482137" lvl="0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cs typeface="Monaco"/>
              </a:rPr>
              <a:t>$ docker push &lt;image&gt;:&lt;tag&gt;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отправит образ в registry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99919548" name="Google Shape;141;p24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553453" y="5564923"/>
            <a:ext cx="5767238" cy="502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115612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5E44863-867F-D297-4116-C2D62195BC0D}" type="slidenum">
              <a:rPr lang="ru-RU"/>
              <a:t/>
            </a:fld>
            <a:endParaRPr lang="ru-RU"/>
          </a:p>
        </p:txBody>
      </p:sp>
      <p:sp>
        <p:nvSpPr>
          <p:cNvPr id="1163924925" name="Текст 17"/>
          <p:cNvSpPr txBox="1"/>
          <p:nvPr/>
        </p:nvSpPr>
        <p:spPr bwMode="auto">
          <a:xfrm>
            <a:off x="719136" y="562635"/>
            <a:ext cx="159312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Команды Docker (развертывание)</a:t>
            </a:r>
            <a:endParaRPr/>
          </a:p>
        </p:txBody>
      </p:sp>
      <p:sp>
        <p:nvSpPr>
          <p:cNvPr id="783786271" name="Уровень текста 1…"/>
          <p:cNvSpPr txBox="1"/>
          <p:nvPr/>
        </p:nvSpPr>
        <p:spPr bwMode="auto">
          <a:xfrm flipH="0" flipV="0">
            <a:off x="719136" y="2182003"/>
            <a:ext cx="16507945" cy="863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972583622" name="Уровень текста 1…"/>
          <p:cNvSpPr txBox="1"/>
          <p:nvPr/>
        </p:nvSpPr>
        <p:spPr bwMode="auto">
          <a:xfrm flipH="0" flipV="0">
            <a:off x="719136" y="2182003"/>
            <a:ext cx="17261020" cy="822932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run &lt;image&gt;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запускает контейнер на основе указанного образа &lt;image&gt;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например,  </a:t>
            </a: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run --name my_container -it debian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stop &lt;container&gt;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останавливает запущенный контейнер с ID &lt;container&gt;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restart &lt;container&gt;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рестартует контейнер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exec &lt;container&gt; &lt;command&gt;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запускает команду &lt;command&gt; в контейнере с ID &lt;container&gt;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например, запустим интерактивный bash: </a:t>
            </a: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exec -ti my_container bash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379545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8A695B5-7AED-45D4-7299-14C16DFEA72B}" type="slidenum">
              <a:rPr lang="ru-RU"/>
              <a:t/>
            </a:fld>
            <a:endParaRPr lang="ru-RU"/>
          </a:p>
        </p:txBody>
      </p:sp>
      <p:sp>
        <p:nvSpPr>
          <p:cNvPr id="1390956770" name="Текст 17"/>
          <p:cNvSpPr txBox="1"/>
          <p:nvPr/>
        </p:nvSpPr>
        <p:spPr bwMode="auto">
          <a:xfrm>
            <a:off x="719136" y="562635"/>
            <a:ext cx="159348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Команды Docker (система)</a:t>
            </a:r>
            <a:endParaRPr/>
          </a:p>
        </p:txBody>
      </p:sp>
      <p:sp>
        <p:nvSpPr>
          <p:cNvPr id="34823556" name="Уровень текста 1…"/>
          <p:cNvSpPr txBox="1"/>
          <p:nvPr/>
        </p:nvSpPr>
        <p:spPr bwMode="auto">
          <a:xfrm flipH="0" flipV="0">
            <a:off x="719136" y="2182003"/>
            <a:ext cx="16507945" cy="863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782902229" name="Уровень текста 1…"/>
          <p:cNvSpPr txBox="1"/>
          <p:nvPr/>
        </p:nvSpPr>
        <p:spPr bwMode="auto">
          <a:xfrm flipH="0" flipV="0">
            <a:off x="719136" y="2182003"/>
            <a:ext cx="17268220" cy="444916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ps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выведет список контейнеров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images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выведет список локальных образов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top &lt;container&gt;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выведет запущенные процессы внутри контейнера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50259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4613086-1709-8E2B-8DDE-3EF1B09ECE9B}" type="slidenum">
              <a:rPr lang="ru-RU"/>
              <a:t/>
            </a:fld>
            <a:endParaRPr lang="ru-RU"/>
          </a:p>
        </p:txBody>
      </p:sp>
      <p:sp>
        <p:nvSpPr>
          <p:cNvPr id="136405148" name="Текст 17"/>
          <p:cNvSpPr txBox="1"/>
          <p:nvPr/>
        </p:nvSpPr>
        <p:spPr bwMode="auto">
          <a:xfrm>
            <a:off x="719136" y="562635"/>
            <a:ext cx="1594273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Команды docker-compose</a:t>
            </a:r>
            <a:endParaRPr/>
          </a:p>
        </p:txBody>
      </p:sp>
      <p:sp>
        <p:nvSpPr>
          <p:cNvPr id="97484759" name="Уровень текста 1…"/>
          <p:cNvSpPr txBox="1"/>
          <p:nvPr/>
        </p:nvSpPr>
        <p:spPr bwMode="auto">
          <a:xfrm flipH="0" flipV="0">
            <a:off x="719136" y="2182003"/>
            <a:ext cx="16507945" cy="863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78714001" name="Уровень текста 1…"/>
          <p:cNvSpPr txBox="1"/>
          <p:nvPr/>
        </p:nvSpPr>
        <p:spPr bwMode="auto">
          <a:xfrm flipH="0" flipV="0">
            <a:off x="719136" y="2182001"/>
            <a:ext cx="17275778" cy="44485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compose up --build -d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соберет и запустит все контейнеры из конфигурации docker-compose.yml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compose logs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покажет логи со всех запущенных контейнеров (или одного конкретного)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docker compose down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остановит и удалит все запущенные контейнеры (или только один выбранный)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893069647" name=""/>
          <p:cNvSpPr/>
          <p:nvPr/>
        </p:nvSpPr>
        <p:spPr bwMode="auto">
          <a:xfrm flipH="0" flipV="0">
            <a:off x="3114148" y="8795309"/>
            <a:ext cx="13735315" cy="173772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r>
              <a:rPr sz="3600" b="0" i="0" u="none">
                <a:solidFill>
                  <a:srgbClr val="999999"/>
                </a:solidFill>
                <a:latin typeface="Tinkoff Sans"/>
                <a:ea typeface="Tinkoff Sans"/>
                <a:cs typeface="Tinkoff Sans"/>
              </a:rPr>
              <a:t>Если нужно совершить операцию только с одним контейнером в группе, то необходимо передать его имя после выбранной команды</a:t>
            </a:r>
            <a:br>
              <a:rPr sz="3600" b="0" i="0" u="none">
                <a:solidFill>
                  <a:srgbClr val="999999"/>
                </a:solidFill>
                <a:latin typeface="Tinkoff Sans"/>
                <a:ea typeface="Tinkoff Sans"/>
                <a:cs typeface="Tinkoff Sans"/>
              </a:rPr>
            </a:br>
            <a:endParaRPr sz="3600" i="0"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1509507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96400237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508C8DC6-E61C-9236-BD54-F4CB888DBC23}" type="slidenum">
              <a:rPr lang="ru-RU"/>
              <a:t/>
            </a:fld>
            <a:endParaRPr lang="ru-RU"/>
          </a:p>
        </p:txBody>
      </p:sp>
      <p:sp>
        <p:nvSpPr>
          <p:cNvPr id="308272110" name="Текст 17"/>
          <p:cNvSpPr txBox="1"/>
          <p:nvPr/>
        </p:nvSpPr>
        <p:spPr bwMode="auto">
          <a:xfrm>
            <a:off x="719136" y="562635"/>
            <a:ext cx="158041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</a:t>
            </a:r>
            <a:r>
              <a:rPr sz="6000" b="1"/>
              <a:t> API и жизненный цикл контейнеров</a:t>
            </a:r>
            <a:endParaRPr sz="6000" b="1"/>
          </a:p>
        </p:txBody>
      </p:sp>
      <p:sp>
        <p:nvSpPr>
          <p:cNvPr id="1105164099" name="Уровень текста 1…"/>
          <p:cNvSpPr txBox="1"/>
          <p:nvPr/>
        </p:nvSpPr>
        <p:spPr bwMode="auto">
          <a:xfrm flipH="0" flipV="0">
            <a:off x="719136" y="2182003"/>
            <a:ext cx="12495637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494899197" name="Google Shape;197;p33"/>
          <p:cNvPicPr/>
          <p:nvPr/>
        </p:nvPicPr>
        <p:blipFill>
          <a:blip r:embed="rId2">
            <a:alphaModFix/>
          </a:blip>
          <a:srcRect l="0" t="9156" r="0" b="0"/>
          <a:stretch/>
        </p:blipFill>
        <p:spPr bwMode="auto">
          <a:xfrm flipH="0" flipV="0">
            <a:off x="0" y="1672579"/>
            <a:ext cx="19567122" cy="8540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  <p:pic>
        <p:nvPicPr>
          <p:cNvPr id="898337476" name="Google Shape;384;p5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527685" y="2428205"/>
            <a:ext cx="7805644" cy="506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41951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99DCCA9-FF70-9474-2919-2C382B55B832}" type="slidenum">
              <a:rPr lang="ru-RU"/>
              <a:t/>
            </a:fld>
            <a:endParaRPr lang="ru-RU"/>
          </a:p>
        </p:txBody>
      </p:sp>
      <p:sp>
        <p:nvSpPr>
          <p:cNvPr id="1119205420" name="Текст 17"/>
          <p:cNvSpPr txBox="1"/>
          <p:nvPr/>
        </p:nvSpPr>
        <p:spPr bwMode="auto">
          <a:xfrm>
            <a:off x="719136" y="562635"/>
            <a:ext cx="158754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Как разворачивают приложения </a:t>
            </a:r>
            <a:r>
              <a:rPr lang="ru-RU" sz="6000" b="1" u="sng">
                <a:latin typeface="Tinkoff Sans"/>
              </a:rPr>
              <a:t>сейчас</a:t>
            </a:r>
            <a:endParaRPr/>
          </a:p>
        </p:txBody>
      </p:sp>
      <p:sp>
        <p:nvSpPr>
          <p:cNvPr id="266676495" name="Уровень текста 1…"/>
          <p:cNvSpPr txBox="1"/>
          <p:nvPr/>
        </p:nvSpPr>
        <p:spPr bwMode="auto">
          <a:xfrm flipH="0" flipV="0">
            <a:off x="719136" y="2182003"/>
            <a:ext cx="9033021" cy="78634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1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Разработчики собирают и упаковывают образ для приложения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lvl="1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Операционные специалисты запускают его в необходимом окружении (как на VM, так и в системах оркестрации)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lvl="1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Операционные специалисты, в целом, в данном процессе особо и не нужны.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200337095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699999" y="6592655"/>
            <a:ext cx="5469860" cy="4097760"/>
          </a:xfrm>
          <a:prstGeom prst="rect">
            <a:avLst/>
          </a:prstGeom>
        </p:spPr>
      </p:pic>
      <p:pic>
        <p:nvPicPr>
          <p:cNvPr id="1371355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948333" y="3147666"/>
            <a:ext cx="4535621" cy="3210277"/>
          </a:xfrm>
          <a:prstGeom prst="rect">
            <a:avLst/>
          </a:prstGeom>
        </p:spPr>
      </p:pic>
      <p:pic>
        <p:nvPicPr>
          <p:cNvPr id="105941132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4977222" y="562635"/>
            <a:ext cx="4074583" cy="5558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493991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FA43B6D-653F-75C6-0DCC-B197EF08B5DD}" type="slidenum">
              <a:rPr lang="ru-RU"/>
              <a:t/>
            </a:fld>
            <a:endParaRPr lang="ru-RU"/>
          </a:p>
        </p:txBody>
      </p:sp>
      <p:sp>
        <p:nvSpPr>
          <p:cNvPr id="1518009627" name="Текст 17"/>
          <p:cNvSpPr txBox="1"/>
          <p:nvPr/>
        </p:nvSpPr>
        <p:spPr bwMode="auto">
          <a:xfrm>
            <a:off x="719136" y="562635"/>
            <a:ext cx="158865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Зачем вообще что-то изолировать?</a:t>
            </a:r>
            <a:endParaRPr/>
          </a:p>
        </p:txBody>
      </p:sp>
      <p:sp>
        <p:nvSpPr>
          <p:cNvPr id="1586388617" name="Уровень текста 1…"/>
          <p:cNvSpPr txBox="1"/>
          <p:nvPr/>
        </p:nvSpPr>
        <p:spPr bwMode="auto">
          <a:xfrm flipH="0" flipV="0">
            <a:off x="719136" y="2182003"/>
            <a:ext cx="16619545" cy="59122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Повторяемость и ускорение сборок сервиса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Решение проблемы множественных зависимостей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Унифицированный интерфейс для развертывания нагрузок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Возможность разграничения ресурсов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Безопасный доступ до сервиса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Отличный способ дистрибуции приложений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142436930" name="Google Shape;385;p5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3107499" y="5716455"/>
            <a:ext cx="5079999" cy="4885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3736406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Итак, контейнеры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496692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294C440-AF38-00B9-D19A-FB3609D29BC8}" type="slidenum">
              <a:rPr lang="ru-RU"/>
              <a:t/>
            </a:fld>
            <a:endParaRPr lang="ru-RU"/>
          </a:p>
        </p:txBody>
      </p:sp>
      <p:sp>
        <p:nvSpPr>
          <p:cNvPr id="146216152" name="Текст 17"/>
          <p:cNvSpPr txBox="1"/>
          <p:nvPr/>
        </p:nvSpPr>
        <p:spPr bwMode="auto">
          <a:xfrm>
            <a:off x="719136" y="562635"/>
            <a:ext cx="1591213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Контейнеризация / виртуализация</a:t>
            </a:r>
            <a:endParaRPr sz="6000"/>
          </a:p>
        </p:txBody>
      </p:sp>
      <p:sp>
        <p:nvSpPr>
          <p:cNvPr id="1061074058" name="Уровень текста 1…"/>
          <p:cNvSpPr txBox="1"/>
          <p:nvPr/>
        </p:nvSpPr>
        <p:spPr bwMode="auto">
          <a:xfrm flipH="0" flipV="0">
            <a:off x="719136" y="2182003"/>
            <a:ext cx="16502184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66354969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070999" y="2397982"/>
            <a:ext cx="11517122" cy="6155971"/>
          </a:xfrm>
          <a:prstGeom prst="rect">
            <a:avLst/>
          </a:prstGeom>
        </p:spPr>
      </p:pic>
      <p:sp>
        <p:nvSpPr>
          <p:cNvPr id="695288000" name="Уровень текста 1…"/>
          <p:cNvSpPr txBox="1"/>
          <p:nvPr/>
        </p:nvSpPr>
        <p:spPr bwMode="auto">
          <a:xfrm flipH="0" flipV="0">
            <a:off x="719136" y="2182003"/>
            <a:ext cx="7840055" cy="747669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Виртуалки: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требуют наличие гипервизора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требуют установки гостевой ОС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Как итог, огромный оверхед как на время их создания, так и на производительность при эксплуатации.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  <p:sp>
        <p:nvSpPr>
          <p:cNvPr id="2063496074" name=""/>
          <p:cNvSpPr/>
          <p:nvPr/>
        </p:nvSpPr>
        <p:spPr bwMode="auto">
          <a:xfrm flipH="0" flipV="0">
            <a:off x="8750694" y="2397982"/>
            <a:ext cx="5397499" cy="6155971"/>
          </a:xfrm>
          <a:prstGeom prst="rect">
            <a:avLst/>
          </a:prstGeom>
          <a:solidFill>
            <a:schemeClr val="accent2">
              <a:lumMod val="75000"/>
              <a:alpha val="7999"/>
            </a:schemeClr>
          </a:solidFill>
          <a:ln w="571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358491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EA94430-48A4-F14A-8F1B-34E91AD76C4A}" type="slidenum">
              <a:rPr lang="ru-RU"/>
              <a:t/>
            </a:fld>
            <a:endParaRPr lang="ru-RU"/>
          </a:p>
        </p:txBody>
      </p:sp>
      <p:sp>
        <p:nvSpPr>
          <p:cNvPr id="18874037" name="Текст 17"/>
          <p:cNvSpPr txBox="1"/>
          <p:nvPr/>
        </p:nvSpPr>
        <p:spPr bwMode="auto">
          <a:xfrm>
            <a:off x="719136" y="562635"/>
            <a:ext cx="1591213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Контейнеризация / виртуализация</a:t>
            </a:r>
            <a:endParaRPr sz="6000"/>
          </a:p>
        </p:txBody>
      </p:sp>
      <p:sp>
        <p:nvSpPr>
          <p:cNvPr id="863170741" name="Уровень текста 1…"/>
          <p:cNvSpPr txBox="1"/>
          <p:nvPr/>
        </p:nvSpPr>
        <p:spPr bwMode="auto">
          <a:xfrm flipH="0" flipV="0">
            <a:off x="719136" y="2182003"/>
            <a:ext cx="16502184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1542887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070998" y="2397981"/>
            <a:ext cx="11517121" cy="6155971"/>
          </a:xfrm>
          <a:prstGeom prst="rect">
            <a:avLst/>
          </a:prstGeom>
        </p:spPr>
      </p:pic>
      <p:sp>
        <p:nvSpPr>
          <p:cNvPr id="6498936" name="Уровень текста 1…"/>
          <p:cNvSpPr txBox="1"/>
          <p:nvPr/>
        </p:nvSpPr>
        <p:spPr bwMode="auto">
          <a:xfrm flipH="0" flipV="0">
            <a:off x="719136" y="2182003"/>
            <a:ext cx="7661861" cy="778124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Контейнеры: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работают в рамках вашей же ОС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требуют небольшой рантайм (container engine)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сам рантайм практически нативен для ядра (представляет собой обертку над системными вызовами)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Как итог, очень легковесны.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  <p:sp>
        <p:nvSpPr>
          <p:cNvPr id="2088648540" name=""/>
          <p:cNvSpPr/>
          <p:nvPr/>
        </p:nvSpPr>
        <p:spPr bwMode="auto">
          <a:xfrm flipH="0" flipV="0">
            <a:off x="14148193" y="3510138"/>
            <a:ext cx="5256389" cy="5043814"/>
          </a:xfrm>
          <a:prstGeom prst="rect">
            <a:avLst/>
          </a:prstGeom>
          <a:solidFill>
            <a:schemeClr val="accent2">
              <a:lumMod val="75000"/>
              <a:alpha val="7999"/>
            </a:schemeClr>
          </a:solidFill>
          <a:ln w="571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Р7-Офис/2024.1.3.422</Application>
  <DocSecurity>0</DocSecurity>
  <PresentationFormat>Произвольный</PresentationFormat>
  <Paragraphs>0</Paragraphs>
  <Slides>48</Slides>
  <Notes>48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688</cp:revision>
  <dcterms:modified xsi:type="dcterms:W3CDTF">2024-10-07T08:38:36Z</dcterms:modified>
  <cp:category/>
  <cp:contentStatus/>
  <cp:version/>
</cp:coreProperties>
</file>